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kinami-n" initials="t" lastIdx="1" clrIdx="0">
    <p:extLst>
      <p:ext uri="{19B8F6BF-5375-455C-9EA6-DF929625EA0E}">
        <p15:presenceInfo xmlns:p15="http://schemas.microsoft.com/office/powerpoint/2012/main" userId="takinami-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CC99"/>
    <a:srgbClr val="00808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97" autoAdjust="0"/>
    <p:restoredTop sz="94660"/>
  </p:normalViewPr>
  <p:slideViewPr>
    <p:cSldViewPr snapToGrid="0">
      <p:cViewPr varScale="1">
        <p:scale>
          <a:sx n="39" d="100"/>
          <a:sy n="39" d="100"/>
        </p:scale>
        <p:origin x="1552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08000" cy="108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9A155-19FD-49BB-9A7C-C429C061CCD7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3166C-9C4F-4DA8-A24B-36C79223A0E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904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3BCF3-7D87-4046-AD6E-71BC8D162587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3FAA4-01D6-4620-B8F1-8710A34580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502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067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006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989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 userDrawn="1"/>
        </p:nvSpPr>
        <p:spPr>
          <a:xfrm>
            <a:off x="617142" y="4018687"/>
            <a:ext cx="2796014" cy="139423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 userDrawn="1"/>
        </p:nvSpPr>
        <p:spPr>
          <a:xfrm>
            <a:off x="1613264" y="246862"/>
            <a:ext cx="851515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企業名・法人名</a:t>
            </a:r>
          </a:p>
        </p:txBody>
      </p:sp>
      <p:sp>
        <p:nvSpPr>
          <p:cNvPr id="3" name="角丸四角形 2"/>
          <p:cNvSpPr/>
          <p:nvPr userDrawn="1"/>
        </p:nvSpPr>
        <p:spPr>
          <a:xfrm>
            <a:off x="1594280" y="208823"/>
            <a:ext cx="3258377" cy="802613"/>
          </a:xfrm>
          <a:prstGeom prst="roundRect">
            <a:avLst/>
          </a:prstGeom>
          <a:noFill/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2586335" y="9721334"/>
            <a:ext cx="138691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©Medical Excellence JAPAN</a:t>
            </a:r>
            <a:endParaRPr kumimoji="1" lang="ja-JP" altLang="en-US" sz="600" dirty="0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正方形/長方形 31"/>
          <p:cNvSpPr/>
          <p:nvPr userDrawn="1"/>
        </p:nvSpPr>
        <p:spPr>
          <a:xfrm>
            <a:off x="3517166" y="6946359"/>
            <a:ext cx="2720566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集患方法（営業の取組み）・広報活動など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61021393"/>
              </p:ext>
            </p:extLst>
          </p:nvPr>
        </p:nvGraphicFramePr>
        <p:xfrm>
          <a:off x="612844" y="1150491"/>
          <a:ext cx="5640934" cy="161698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73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5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32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（都道府県）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224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電話番号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&lt;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 表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&gt;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&lt;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緊急時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&gt;</a:t>
                      </a: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9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URL</a:t>
                      </a: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5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連絡手段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　　　　　　電話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その他　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対応可能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時間帯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平   日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   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   　　　　　　　　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土日祝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  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</a:t>
                      </a: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   　　　　　　　 　 　</a:t>
                      </a: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800" b="0" u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　　　</a:t>
                      </a:r>
                      <a:r>
                        <a:rPr kumimoji="1" lang="ja-JP" altLang="en-US" sz="800" b="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　　　　　　　　　　　　　　</a:t>
                      </a:r>
                      <a:endParaRPr kumimoji="1" lang="en-US" altLang="ja-JP" sz="800" b="0" u="sng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8209328"/>
              </p:ext>
            </p:extLst>
          </p:nvPr>
        </p:nvGraphicFramePr>
        <p:xfrm>
          <a:off x="612838" y="3467618"/>
          <a:ext cx="5642305" cy="4953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3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3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3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13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認証制度（登録番号）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en-US" altLang="ja-JP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AMTAC</a:t>
                      </a:r>
                    </a:p>
                    <a:p>
                      <a:pPr algn="l"/>
                      <a:r>
                        <a:rPr kumimoji="1" lang="zh-CN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登録番号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身元保証機関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登録番号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　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4" name="正方形/長方形 83"/>
          <p:cNvSpPr/>
          <p:nvPr userDrawn="1"/>
        </p:nvSpPr>
        <p:spPr>
          <a:xfrm>
            <a:off x="556480" y="5470139"/>
            <a:ext cx="2391753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企業の強み・特徴（アピールポイント）</a:t>
            </a:r>
          </a:p>
        </p:txBody>
      </p:sp>
      <p:sp>
        <p:nvSpPr>
          <p:cNvPr id="88" name="正方形/長方形 87"/>
          <p:cNvSpPr/>
          <p:nvPr userDrawn="1"/>
        </p:nvSpPr>
        <p:spPr>
          <a:xfrm>
            <a:off x="556480" y="4022193"/>
            <a:ext cx="1929175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　事業内容（取扱サービス）　</a:t>
            </a:r>
          </a:p>
        </p:txBody>
      </p:sp>
      <p:sp>
        <p:nvSpPr>
          <p:cNvPr id="28" name="正方形/長方形 27"/>
          <p:cNvSpPr/>
          <p:nvPr userDrawn="1"/>
        </p:nvSpPr>
        <p:spPr>
          <a:xfrm>
            <a:off x="556480" y="6935959"/>
            <a:ext cx="2151958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対応国・地域　（営業範囲、海外拠点など）</a:t>
            </a:r>
          </a:p>
        </p:txBody>
      </p:sp>
      <p:sp>
        <p:nvSpPr>
          <p:cNvPr id="35" name="正方形/長方形 34"/>
          <p:cNvSpPr/>
          <p:nvPr userDrawn="1"/>
        </p:nvSpPr>
        <p:spPr>
          <a:xfrm>
            <a:off x="3464036" y="4022193"/>
            <a:ext cx="2671178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渡航支援業務の質向上への取組み</a:t>
            </a:r>
          </a:p>
        </p:txBody>
      </p:sp>
      <p:graphicFrame>
        <p:nvGraphicFramePr>
          <p:cNvPr id="63" name="表 6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15925542"/>
              </p:ext>
            </p:extLst>
          </p:nvPr>
        </p:nvGraphicFramePr>
        <p:xfrm>
          <a:off x="612835" y="2767477"/>
          <a:ext cx="5642308" cy="69265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35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6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36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対応可能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言語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国内</a:t>
                      </a:r>
                      <a:endParaRPr kumimoji="1" lang="en-US" altLang="ja-JP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取扱地域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所在地から通院可能な範囲まで対応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28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受診者希望に合わせて全国対応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正方形/長方形 21"/>
          <p:cNvSpPr/>
          <p:nvPr userDrawn="1"/>
        </p:nvSpPr>
        <p:spPr>
          <a:xfrm>
            <a:off x="556480" y="8389805"/>
            <a:ext cx="1902865" cy="21544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その他、自由にご記入ください　　</a:t>
            </a: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1765426" y="3860783"/>
            <a:ext cx="1068309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 userDrawn="1"/>
        </p:nvCxnSpPr>
        <p:spPr>
          <a:xfrm>
            <a:off x="3312060" y="3869688"/>
            <a:ext cx="915908" cy="1509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 userDrawn="1"/>
        </p:nvSpPr>
        <p:spPr>
          <a:xfrm>
            <a:off x="3449371" y="4018687"/>
            <a:ext cx="2824680" cy="139423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 userDrawn="1"/>
        </p:nvSpPr>
        <p:spPr>
          <a:xfrm>
            <a:off x="617141" y="5456004"/>
            <a:ext cx="5665963" cy="2880511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 userDrawn="1"/>
        </p:nvSpPr>
        <p:spPr>
          <a:xfrm>
            <a:off x="615636" y="6931722"/>
            <a:ext cx="2915504" cy="139423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 userDrawn="1"/>
        </p:nvSpPr>
        <p:spPr>
          <a:xfrm>
            <a:off x="3521413" y="6931722"/>
            <a:ext cx="2761692" cy="139423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622121" y="8397357"/>
            <a:ext cx="5661947" cy="128166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36C702D-3B98-E940-4095-A7D14B9183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835" y="178129"/>
            <a:ext cx="864000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93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80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639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075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008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743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360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281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29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16E8D-944F-423F-A16D-2C7FA6FD3FDD}" type="datetimeFigureOut">
              <a:rPr kumimoji="1" lang="ja-JP" altLang="en-US" smtClean="0"/>
              <a:t>2025/5/14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42876-30E0-4AD7-A199-BC90539DD60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783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480650" y="477860"/>
            <a:ext cx="2037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○○○株式会社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52508" y="206256"/>
            <a:ext cx="117695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</a:t>
            </a:r>
            <a:endParaRPr kumimoji="1"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ロゴ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27991" y="1216880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東京都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61453" y="1216880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田中　太郎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26966" y="1576068"/>
            <a:ext cx="1098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03-1234-5678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26966" y="1837110"/>
            <a:ext cx="1178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090-1234-5678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37325" y="1594452"/>
            <a:ext cx="22781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********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******－*****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.com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2948579" y="3634940"/>
            <a:ext cx="173526" cy="16296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85904" y="212481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9:00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62993" y="2123309"/>
            <a:ext cx="5597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18:00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476849" y="2335703"/>
            <a:ext cx="4235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休み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363580" y="3017344"/>
            <a:ext cx="16617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中国語、ベトナム語、英語、韓国語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76058" y="2512717"/>
            <a:ext cx="1379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緊急連絡は随時可能 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640336" y="3667394"/>
            <a:ext cx="6110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 -999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348428" y="2545838"/>
            <a:ext cx="18373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　　　　　　　　　　　　　　　　　　　　）</a:t>
            </a:r>
          </a:p>
        </p:txBody>
      </p:sp>
      <p:sp>
        <p:nvSpPr>
          <p:cNvPr id="54" name="円/楕円 53"/>
          <p:cNvSpPr/>
          <p:nvPr/>
        </p:nvSpPr>
        <p:spPr>
          <a:xfrm>
            <a:off x="1535884" y="2185405"/>
            <a:ext cx="344160" cy="1825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円/楕円 54"/>
          <p:cNvSpPr/>
          <p:nvPr/>
        </p:nvSpPr>
        <p:spPr>
          <a:xfrm>
            <a:off x="2212588" y="2200294"/>
            <a:ext cx="344160" cy="18257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円/楕円 57"/>
          <p:cNvSpPr/>
          <p:nvPr/>
        </p:nvSpPr>
        <p:spPr>
          <a:xfrm>
            <a:off x="3931956" y="2877514"/>
            <a:ext cx="173526" cy="162962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-18816" y="3264987"/>
            <a:ext cx="616226" cy="397566"/>
          </a:xfrm>
          <a:prstGeom prst="wedgeRoundRectCallout">
            <a:avLst>
              <a:gd name="adj1" fmla="val 77062"/>
              <a:gd name="adj2" fmla="val 49990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6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該当すべてに〇を付けてください</a:t>
            </a:r>
          </a:p>
        </p:txBody>
      </p:sp>
      <p:sp>
        <p:nvSpPr>
          <p:cNvPr id="62" name="角丸四角形吹き出し 61"/>
          <p:cNvSpPr/>
          <p:nvPr/>
        </p:nvSpPr>
        <p:spPr>
          <a:xfrm>
            <a:off x="0" y="1950169"/>
            <a:ext cx="616226" cy="397566"/>
          </a:xfrm>
          <a:prstGeom prst="wedgeRoundRectCallout">
            <a:avLst>
              <a:gd name="adj1" fmla="val 74009"/>
              <a:gd name="adj2" fmla="val 51624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6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該当すべてに〇を付けてください</a:t>
            </a:r>
          </a:p>
        </p:txBody>
      </p:sp>
      <p:sp>
        <p:nvSpPr>
          <p:cNvPr id="64" name="角丸四角形吹き出し 63"/>
          <p:cNvSpPr/>
          <p:nvPr/>
        </p:nvSpPr>
        <p:spPr>
          <a:xfrm>
            <a:off x="6280684" y="3132949"/>
            <a:ext cx="577316" cy="346865"/>
          </a:xfrm>
          <a:prstGeom prst="wedgeRoundRectCallout">
            <a:avLst>
              <a:gd name="adj1" fmla="val -106198"/>
              <a:gd name="adj2" fmla="val -8441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6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該当に〇を付けてください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67167" y="1866755"/>
            <a:ext cx="21162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＊＊＊＊＊＊＊＊＊＊＊＊＊＊＊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4948015" y="4315627"/>
            <a:ext cx="1909985" cy="649480"/>
          </a:xfrm>
          <a:prstGeom prst="wedgeRoundRectCallout">
            <a:avLst>
              <a:gd name="adj1" fmla="val -47950"/>
              <a:gd name="adj2" fmla="val -65428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7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、受診者に信頼される質の高いサービスを提供するための、自社の取組みを具体的にお聞かせください。（例：医療通訳の質向上のための具体的な取組み、高額費用支払いに対するリスク管理方など）</a:t>
            </a:r>
          </a:p>
        </p:txBody>
      </p:sp>
      <p:sp>
        <p:nvSpPr>
          <p:cNvPr id="27" name="角丸四角形吹き出し 26"/>
          <p:cNvSpPr/>
          <p:nvPr/>
        </p:nvSpPr>
        <p:spPr>
          <a:xfrm>
            <a:off x="1" y="8672244"/>
            <a:ext cx="2008262" cy="283749"/>
          </a:xfrm>
          <a:prstGeom prst="wedgeRoundRectCallout">
            <a:avLst>
              <a:gd name="adj1" fmla="val 41326"/>
              <a:gd name="adj2" fmla="val -84982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7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上記項目では伝えきれないこと、実績、医療機関へのメッセージなど自由にご記入ください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8368"/>
            <a:ext cx="6858000" cy="252919"/>
          </a:xfrm>
          <a:prstGeom prst="rect">
            <a:avLst/>
          </a:prstGeom>
        </p:spPr>
      </p:pic>
      <p:sp>
        <p:nvSpPr>
          <p:cNvPr id="41" name="角丸四角形吹き出し 40"/>
          <p:cNvSpPr/>
          <p:nvPr/>
        </p:nvSpPr>
        <p:spPr>
          <a:xfrm>
            <a:off x="5382344" y="7149467"/>
            <a:ext cx="1475656" cy="422105"/>
          </a:xfrm>
          <a:prstGeom prst="wedgeRoundRectCallout">
            <a:avLst>
              <a:gd name="adj1" fmla="val -62790"/>
              <a:gd name="adj2" fmla="val -51534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7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海外からの受診者を獲得するための、営業・広報活動の取組みなど、お聞かせください。</a:t>
            </a:r>
          </a:p>
        </p:txBody>
      </p:sp>
      <p:sp>
        <p:nvSpPr>
          <p:cNvPr id="29" name="角丸四角形吹き出し 28"/>
          <p:cNvSpPr/>
          <p:nvPr/>
        </p:nvSpPr>
        <p:spPr>
          <a:xfrm>
            <a:off x="0" y="5759866"/>
            <a:ext cx="2256090" cy="504201"/>
          </a:xfrm>
          <a:prstGeom prst="wedgeRoundRectCallout">
            <a:avLst>
              <a:gd name="adj1" fmla="val 42619"/>
              <a:gd name="adj2" fmla="val -66659"/>
              <a:gd name="adj3" fmla="val 16667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7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医療機関に向けて、自社アピールする項目です。</a:t>
            </a:r>
            <a:endParaRPr kumimoji="1" lang="en-US" altLang="ja-JP" sz="700" dirty="0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700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強み、得意分野、ターゲット国・地域、種別（例：健診、がん治療、粒子線治療など）、営業範囲や取組み方など、可能な限り具体的に記入してください。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982184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/>
          <p:cNvSpPr txBox="1"/>
          <p:nvPr/>
        </p:nvSpPr>
        <p:spPr>
          <a:xfrm>
            <a:off x="642470" y="4193324"/>
            <a:ext cx="2746189" cy="1200329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478305" y="4196313"/>
            <a:ext cx="2761130" cy="1200329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45458" y="5612739"/>
            <a:ext cx="5611907" cy="1292662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80650" y="477860"/>
            <a:ext cx="2037029" cy="400110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ja-JP" altLang="en-US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052508" y="206256"/>
            <a:ext cx="1176951" cy="830997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83335" y="1264692"/>
            <a:ext cx="2326218" cy="215444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34542" y="1621957"/>
            <a:ext cx="1095529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84706" y="1606404"/>
            <a:ext cx="2342776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82825" y="2135261"/>
            <a:ext cx="531434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262993" y="2135261"/>
            <a:ext cx="546136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82825" y="2347655"/>
            <a:ext cx="531434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399439" y="2909768"/>
            <a:ext cx="1624655" cy="461665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76058" y="2554549"/>
            <a:ext cx="1951424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00096" y="3685322"/>
            <a:ext cx="543739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65981" y="2347655"/>
            <a:ext cx="546136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256778" y="3658427"/>
            <a:ext cx="543739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79576" y="3538899"/>
            <a:ext cx="1553883" cy="369332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388158" y="1267680"/>
            <a:ext cx="1629959" cy="215444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887694" y="1872357"/>
            <a:ext cx="2342776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5578" y="1852051"/>
            <a:ext cx="1095529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374482" y="2545584"/>
            <a:ext cx="1655589" cy="18466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51435" y="7106855"/>
            <a:ext cx="2826871" cy="1200329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570942" y="7103866"/>
            <a:ext cx="2674470" cy="1200329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66377" y="8544199"/>
            <a:ext cx="5555130" cy="1107996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6290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92D050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16432</TotalTime>
  <Words>246</Words>
  <Application>Microsoft Office PowerPoint</Application>
  <PresentationFormat>A4 210 x 297 mm</PresentationFormat>
  <Paragraphs>101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kurehara-a</dc:creator>
  <cp:lastModifiedBy>山口 卯菜</cp:lastModifiedBy>
  <cp:revision>545</cp:revision>
  <cp:lastPrinted>2023-01-24T08:30:51Z</cp:lastPrinted>
  <dcterms:created xsi:type="dcterms:W3CDTF">2021-09-01T00:27:20Z</dcterms:created>
  <dcterms:modified xsi:type="dcterms:W3CDTF">2025-05-14T02:50:25Z</dcterms:modified>
</cp:coreProperties>
</file>